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1"/>
  </p:notesMasterIdLst>
  <p:sldIdLst>
    <p:sldId id="305" r:id="rId2"/>
    <p:sldId id="265" r:id="rId3"/>
    <p:sldId id="307" r:id="rId4"/>
    <p:sldId id="282" r:id="rId5"/>
    <p:sldId id="308" r:id="rId6"/>
    <p:sldId id="309" r:id="rId7"/>
    <p:sldId id="318" r:id="rId8"/>
    <p:sldId id="310" r:id="rId9"/>
    <p:sldId id="311" r:id="rId10"/>
    <p:sldId id="322" r:id="rId11"/>
    <p:sldId id="312" r:id="rId12"/>
    <p:sldId id="319" r:id="rId13"/>
    <p:sldId id="331" r:id="rId14"/>
    <p:sldId id="320" r:id="rId15"/>
    <p:sldId id="313" r:id="rId16"/>
    <p:sldId id="314" r:id="rId17"/>
    <p:sldId id="315" r:id="rId18"/>
    <p:sldId id="316" r:id="rId19"/>
    <p:sldId id="283" r:id="rId20"/>
    <p:sldId id="317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25" r:id="rId30"/>
    <p:sldId id="326" r:id="rId31"/>
    <p:sldId id="327" r:id="rId32"/>
    <p:sldId id="328" r:id="rId33"/>
    <p:sldId id="329" r:id="rId34"/>
    <p:sldId id="330" r:id="rId35"/>
    <p:sldId id="324" r:id="rId36"/>
    <p:sldId id="321" r:id="rId37"/>
    <p:sldId id="323" r:id="rId38"/>
    <p:sldId id="304" r:id="rId39"/>
    <p:sldId id="332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3966-4F69-4AFC-9158-12CB257BEE62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5CD-FC11-4321-8FA4-8E86C85CC0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612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8981D-975A-4CF8-BB17-30337B427DCF}" type="slidenum">
              <a:rPr lang="hr-HR" smtClean="0"/>
              <a:t>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351A494-2F73-4FA7-9C38-3C92455C8299}" type="datetime1">
              <a:rPr lang="hr-HR" smtClean="0"/>
              <a:t>13.2.2018.</a:t>
            </a:fld>
            <a:endParaRPr lang="hr-H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34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14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48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33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87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8402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71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9606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31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0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5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51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71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09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81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908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01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1A7F-740E-45A4-B31B-8CECD488064E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E998B8-1E8A-4DB4-B46E-98DFCE5080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56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537" y="1282391"/>
            <a:ext cx="9174125" cy="4025591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cs typeface="Microsoft Sans Serif" panose="020B0604020202020204" pitchFamily="34" charset="0"/>
              </a:rPr>
              <a:t>Program ruralnog razvoja Republike Hrvatske za razdoblje 2014. – 2020.</a:t>
            </a:r>
            <a:br>
              <a:rPr lang="hr-HR" sz="3200" b="1" dirty="0">
                <a:cs typeface="Microsoft Sans Serif" panose="020B0604020202020204" pitchFamily="34" charset="0"/>
              </a:rPr>
            </a:br>
            <a:br>
              <a:rPr lang="hr-HR" sz="3200" b="1" dirty="0">
                <a:cs typeface="Microsoft Sans Serif" panose="020B0604020202020204" pitchFamily="34" charset="0"/>
              </a:rPr>
            </a:br>
            <a:r>
              <a:rPr lang="hr-HR" sz="3200" b="1" dirty="0">
                <a:cs typeface="Microsoft Sans Serif" panose="020B0604020202020204" pitchFamily="34" charset="0"/>
              </a:rPr>
              <a:t>Provedba tipa operacije 6.2.1. </a:t>
            </a:r>
            <a:br>
              <a:rPr lang="hr-HR" sz="3200" b="1" dirty="0">
                <a:cs typeface="Microsoft Sans Serif" panose="020B0604020202020204" pitchFamily="34" charset="0"/>
              </a:rPr>
            </a:br>
            <a:br>
              <a:rPr lang="hr-HR" sz="3200" b="1" dirty="0">
                <a:cs typeface="Microsoft Sans Serif" panose="020B0604020202020204" pitchFamily="34" charset="0"/>
              </a:rPr>
            </a:br>
            <a:r>
              <a:rPr lang="hr-HR" sz="3200" b="1" dirty="0">
                <a:cs typeface="Microsoft Sans Serif" panose="020B0604020202020204" pitchFamily="34" charset="0"/>
              </a:rPr>
              <a:t>»Potpora ulaganju u pokretanje nepoljoprivrednih djelatnosti u ruralnim područjima«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5DD3E69-E56E-4C35-8749-89EBFFCD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71" y="5710871"/>
            <a:ext cx="6802244" cy="84888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CCDDDD-1F65-45CC-B885-D8135B6A4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350" y="201217"/>
            <a:ext cx="41148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D397C7-9BE8-47B4-AC90-8794B72B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337"/>
          </a:xfrm>
        </p:spPr>
        <p:txBody>
          <a:bodyPr>
            <a:normAutofit/>
          </a:bodyPr>
          <a:lstStyle/>
          <a:p>
            <a:r>
              <a:rPr lang="hr-HR" sz="3200" dirty="0"/>
              <a:t>Poslovni plan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418D35-CFE0-47AC-A00A-A8E5D06C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r>
              <a:rPr lang="hr-HR" sz="2200" dirty="0"/>
              <a:t>Troškovi aktivnosti za koje se traži potpora moraju biti realno prikazani.</a:t>
            </a:r>
          </a:p>
          <a:p>
            <a:r>
              <a:rPr lang="hr-HR" sz="2200" b="1" dirty="0"/>
              <a:t>Realnost troškova </a:t>
            </a:r>
            <a:r>
              <a:rPr lang="hr-HR" sz="2200" dirty="0"/>
              <a:t>korisnik mora dokazati u zahtjevu za potporu (npr. </a:t>
            </a:r>
            <a:r>
              <a:rPr lang="hr-HR" sz="2200" dirty="0" err="1"/>
              <a:t>predponude</a:t>
            </a:r>
            <a:r>
              <a:rPr lang="hr-HR" sz="2200" dirty="0"/>
              <a:t>, ponude, katalozi, oglasi, elaborat procjene vrijednosti nekretnine, izvori s web-a i slično).</a:t>
            </a:r>
          </a:p>
          <a:p>
            <a:r>
              <a:rPr lang="hr-HR" sz="2200" dirty="0"/>
              <a:t>Agencija za plaćanja zadržava pravo za </a:t>
            </a:r>
            <a:r>
              <a:rPr lang="hr-HR" sz="2200" b="1" dirty="0"/>
              <a:t>provjeru opravdanosti troškova</a:t>
            </a:r>
            <a:r>
              <a:rPr lang="hr-HR" sz="2200" dirty="0"/>
              <a:t>.</a:t>
            </a:r>
          </a:p>
          <a:p>
            <a:r>
              <a:rPr lang="hr-HR" sz="2200" dirty="0"/>
              <a:t>Ako ukupni zbroj troškova aktivnosti nakon umanjenja bude iznosio manje od visine potpore, zahtjev za potporu će se </a:t>
            </a:r>
            <a:r>
              <a:rPr lang="hr-HR" sz="2200" b="1" dirty="0"/>
              <a:t>odbiti</a:t>
            </a:r>
            <a:r>
              <a:rPr lang="hr-H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27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00496-F9DF-48CB-B99D-E0228010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0849"/>
          </a:xfrm>
        </p:spPr>
        <p:txBody>
          <a:bodyPr>
            <a:normAutofit/>
          </a:bodyPr>
          <a:lstStyle/>
          <a:p>
            <a:r>
              <a:rPr lang="hr-HR" sz="3200" dirty="0"/>
              <a:t>Prihvatljivost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30BDC9-6C37-45F4-9A41-4682085D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3473"/>
            <a:ext cx="8596668" cy="4457889"/>
          </a:xfrm>
        </p:spPr>
        <p:txBody>
          <a:bodyPr>
            <a:normAutofit/>
          </a:bodyPr>
          <a:lstStyle/>
          <a:p>
            <a:r>
              <a:rPr lang="hr-HR" sz="2200" dirty="0"/>
              <a:t>Nabava roba, radova i usluga poput građenja, rekonstrukcije i/ili opremanja objekata, </a:t>
            </a:r>
          </a:p>
          <a:p>
            <a:r>
              <a:rPr lang="hr-HR" sz="2200" dirty="0"/>
              <a:t>Nabava vozila ili plovila, </a:t>
            </a:r>
          </a:p>
          <a:p>
            <a:r>
              <a:rPr lang="hr-HR" sz="2200" dirty="0"/>
              <a:t>Nabava kratkotrajne imovine, licenci ili patenata i slično, </a:t>
            </a:r>
          </a:p>
          <a:p>
            <a:r>
              <a:rPr lang="hr-HR" sz="2200" dirty="0"/>
              <a:t>Aktivnosti pripreme projektne dokumentacije, upravljanja projektom i slično.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C74D69-42B5-4C35-832B-1D591BC7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42" y="4139245"/>
            <a:ext cx="1390008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5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DE816-21AD-405C-A375-73095B14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093"/>
          </a:xfrm>
        </p:spPr>
        <p:txBody>
          <a:bodyPr>
            <a:normAutofit/>
          </a:bodyPr>
          <a:lstStyle/>
          <a:p>
            <a:r>
              <a:rPr lang="hr-HR" sz="3200" dirty="0"/>
              <a:t>Prihvatljivost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0A5719-2B56-4EEA-9A24-B74B5053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8507"/>
            <a:ext cx="8596668" cy="4602855"/>
          </a:xfrm>
        </p:spPr>
        <p:txBody>
          <a:bodyPr/>
          <a:lstStyle/>
          <a:p>
            <a:r>
              <a:rPr lang="hr-HR" sz="2200" dirty="0"/>
              <a:t>Aktivnosti vezane uz gradnju, opremanje i rekonstrukciju, nabavu strojeva, opreme, vozila i plovila, isključujući troškove pripreme projektne dokumentacije, </a:t>
            </a:r>
            <a:r>
              <a:rPr lang="hr-HR" sz="2200" b="1" dirty="0"/>
              <a:t>moraju činiti najmanje 70% </a:t>
            </a:r>
            <a:r>
              <a:rPr lang="hr-HR" sz="2200" dirty="0"/>
              <a:t>ukupne vrijednosti iznosa potpore od čega troškovi kupnje zemljišta/objekata mogu iznositi </a:t>
            </a:r>
            <a:r>
              <a:rPr lang="hr-HR" sz="2200" b="1" dirty="0"/>
              <a:t>najviše do 10% </a:t>
            </a:r>
            <a:r>
              <a:rPr lang="hr-HR" sz="2200" dirty="0"/>
              <a:t>prihvatljivog iznosa potpore </a:t>
            </a:r>
          </a:p>
          <a:p>
            <a:r>
              <a:rPr lang="hr-HR" sz="2200" dirty="0"/>
              <a:t>Kupnja gospodarskih vozila, iznosa do 150.000,00 kuna za potrebe diversificirane djelatnosti </a:t>
            </a:r>
          </a:p>
          <a:p>
            <a:r>
              <a:rPr lang="hr-HR" sz="2200" dirty="0"/>
              <a:t>Kod provedbe aktivnosti iz</a:t>
            </a:r>
            <a:r>
              <a:rPr lang="hr-HR" sz="2200" b="1" dirty="0"/>
              <a:t> sektora turizma/sektora pružanja usluga u ruralnom području </a:t>
            </a:r>
            <a:r>
              <a:rPr lang="hr-HR" sz="2200" dirty="0"/>
              <a:t>prihvatljiva je kupnja plovila, s najvišim iznosom prihvatljivog troška do 150.000,00 kuna</a:t>
            </a:r>
          </a:p>
          <a:p>
            <a:r>
              <a:rPr lang="hr-HR" sz="2200" dirty="0"/>
              <a:t>Prihvatljiva je kupnja plovila i vozila najmanje EURO 5 norme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602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0192C-0ECE-402B-8512-0B00A059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33600"/>
          </a:xfrm>
        </p:spPr>
        <p:txBody>
          <a:bodyPr>
            <a:normAutofit fontScale="90000"/>
          </a:bodyPr>
          <a:lstStyle/>
          <a:p>
            <a:r>
              <a:rPr lang="hr-HR" dirty="0"/>
              <a:t>Najviši iznos prihvatljivih troškova za aktivnost izgradnje/rekonstrukcije i opremanja stambenih i ugostiteljskih građevina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F10697B-4025-4529-94C6-E15122E4A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19061"/>
              </p:ext>
            </p:extLst>
          </p:nvPr>
        </p:nvGraphicFramePr>
        <p:xfrm>
          <a:off x="791737" y="2910467"/>
          <a:ext cx="8482265" cy="3130892"/>
        </p:xfrm>
        <a:graphic>
          <a:graphicData uri="http://schemas.openxmlformats.org/drawingml/2006/table">
            <a:tbl>
              <a:tblPr firstRow="1" firstCol="1" bandRow="1"/>
              <a:tblGrid>
                <a:gridCol w="6619560">
                  <a:extLst>
                    <a:ext uri="{9D8B030D-6E8A-4147-A177-3AD203B41FA5}">
                      <a16:colId xmlns:a16="http://schemas.microsoft.com/office/drawing/2014/main" val="2104384438"/>
                    </a:ext>
                  </a:extLst>
                </a:gridCol>
                <a:gridCol w="1862705">
                  <a:extLst>
                    <a:ext uri="{9D8B030D-6E8A-4147-A177-3AD203B41FA5}">
                      <a16:colId xmlns:a16="http://schemas.microsoft.com/office/drawing/2014/main" val="3150699005"/>
                    </a:ext>
                  </a:extLst>
                </a:gridCol>
              </a:tblGrid>
              <a:tr h="6169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Maksimalni iznosi prihvatljivih troškova ( HRK ) bez PDV-a</a:t>
                      </a:r>
                      <a:endParaRPr lang="hr-H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28737"/>
                  </a:ext>
                </a:extLst>
              </a:tr>
              <a:tr h="61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Izgradnja plivačkih bazena po m2</a:t>
                      </a:r>
                      <a:endParaRPr lang="hr-H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3.900,00</a:t>
                      </a:r>
                      <a:endParaRPr lang="hr-HR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475329"/>
                  </a:ext>
                </a:extLst>
              </a:tr>
              <a:tr h="61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Izgradnja stambene/ugostiteljske građevine po m2</a:t>
                      </a:r>
                      <a:endParaRPr lang="hr-H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5.200,00</a:t>
                      </a:r>
                      <a:endParaRPr lang="hr-HR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615720"/>
                  </a:ext>
                </a:extLst>
              </a:tr>
              <a:tr h="61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Opremanje stambene građevine po m2</a:t>
                      </a:r>
                      <a:endParaRPr lang="hr-H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1.040,00</a:t>
                      </a:r>
                      <a:endParaRPr lang="hr-H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178027"/>
                  </a:ext>
                </a:extLst>
              </a:tr>
              <a:tr h="663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Rekonstrukcija stambene građevine po m2</a:t>
                      </a:r>
                      <a:endParaRPr lang="hr-HR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2.500,00</a:t>
                      </a:r>
                      <a:endParaRPr lang="hr-H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9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53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0BAC2-92B8-42B4-AB61-1BA1B107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093"/>
          </a:xfrm>
        </p:spPr>
        <p:txBody>
          <a:bodyPr>
            <a:normAutofit/>
          </a:bodyPr>
          <a:lstStyle/>
          <a:p>
            <a:r>
              <a:rPr lang="hr-HR" sz="3200" dirty="0"/>
              <a:t>Prihvatljivost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3369C8-473F-4755-ACE8-F918EFA1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7357"/>
            <a:ext cx="8596668" cy="4614006"/>
          </a:xfrm>
        </p:spPr>
        <p:txBody>
          <a:bodyPr/>
          <a:lstStyle/>
          <a:p>
            <a:r>
              <a:rPr lang="hr-HR" sz="2200" dirty="0"/>
              <a:t>Aktivnosti pripreme projektne dokumentacije su: </a:t>
            </a:r>
          </a:p>
          <a:p>
            <a:pPr lvl="1"/>
            <a:r>
              <a:rPr lang="hr-HR" sz="2200" dirty="0"/>
              <a:t>izrada projektno - tehničke dokumentacije, geodetskih podloga, elaborata, certifikata,</a:t>
            </a:r>
          </a:p>
          <a:p>
            <a:pPr lvl="1"/>
            <a:r>
              <a:rPr lang="hr-HR" sz="2200" dirty="0"/>
              <a:t>usluge stručnjaka za izradu poslovnog plana, </a:t>
            </a:r>
          </a:p>
          <a:p>
            <a:pPr lvl="1"/>
            <a:r>
              <a:rPr lang="hr-HR" sz="2200" dirty="0"/>
              <a:t>usluge stručnjaka za podnošenje Zahtjeva za potporu.</a:t>
            </a:r>
          </a:p>
          <a:p>
            <a:r>
              <a:rPr lang="hr-HR" sz="2200" dirty="0"/>
              <a:t>Navedene aktivnosti pripreme projektne dokumentacije mogu iznositi </a:t>
            </a:r>
            <a:r>
              <a:rPr lang="hr-HR" sz="2200" b="1" dirty="0"/>
              <a:t>najviše 10% </a:t>
            </a:r>
            <a:r>
              <a:rPr lang="hr-HR" sz="2200" dirty="0"/>
              <a:t>ukupne vrijednosti potpore.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528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A1672F-3A70-420A-AD9B-792794B0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6244"/>
          </a:xfrm>
        </p:spPr>
        <p:txBody>
          <a:bodyPr>
            <a:normAutofit/>
          </a:bodyPr>
          <a:lstStyle/>
          <a:p>
            <a:r>
              <a:rPr lang="hr-HR" sz="3200" dirty="0"/>
              <a:t>Neprihvatljive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158030-48A3-4415-880A-34B1D522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5055"/>
            <a:ext cx="8596668" cy="4636308"/>
          </a:xfrm>
        </p:spPr>
        <p:txBody>
          <a:bodyPr>
            <a:normAutofit/>
          </a:bodyPr>
          <a:lstStyle/>
          <a:p>
            <a:r>
              <a:rPr lang="hr-HR" sz="2200" dirty="0"/>
              <a:t>Aktivnosti vezane uz:</a:t>
            </a:r>
          </a:p>
          <a:p>
            <a:pPr lvl="1"/>
            <a:r>
              <a:rPr lang="hr-HR" sz="2000" dirty="0"/>
              <a:t>Hotele, </a:t>
            </a:r>
          </a:p>
          <a:p>
            <a:pPr lvl="1"/>
            <a:r>
              <a:rPr lang="hr-HR" sz="2000" dirty="0"/>
              <a:t>Planinarske domove, </a:t>
            </a:r>
          </a:p>
          <a:p>
            <a:pPr lvl="1"/>
            <a:r>
              <a:rPr lang="hr-HR" sz="2000" dirty="0"/>
              <a:t>Lovačke domove, </a:t>
            </a:r>
          </a:p>
          <a:p>
            <a:pPr lvl="1"/>
            <a:r>
              <a:rPr lang="hr-HR" sz="2000" dirty="0"/>
              <a:t>Učeničke domove, </a:t>
            </a:r>
          </a:p>
          <a:p>
            <a:pPr lvl="1"/>
            <a:r>
              <a:rPr lang="hr-HR" sz="2000" dirty="0"/>
              <a:t>Studentske domove, </a:t>
            </a:r>
          </a:p>
          <a:p>
            <a:pPr lvl="1"/>
            <a:r>
              <a:rPr lang="hr-HR" sz="2000" dirty="0"/>
              <a:t>Barove.</a:t>
            </a:r>
          </a:p>
        </p:txBody>
      </p:sp>
    </p:spTree>
    <p:extLst>
      <p:ext uri="{BB962C8B-B14F-4D97-AF65-F5344CB8AC3E}">
        <p14:creationId xmlns:p14="http://schemas.microsoft.com/office/powerpoint/2010/main" val="50522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5ECDD5-B09C-47FD-8AB2-C7D3DE9E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941"/>
          </a:xfrm>
        </p:spPr>
        <p:txBody>
          <a:bodyPr>
            <a:normAutofit/>
          </a:bodyPr>
          <a:lstStyle/>
          <a:p>
            <a:r>
              <a:rPr lang="hr-HR" sz="3200" dirty="0"/>
              <a:t>Prihvatljivi sektori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E97FB5-BA4F-4505-98AB-C6430344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5055"/>
            <a:ext cx="8596668" cy="463630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200" dirty="0"/>
              <a:t>Sektor prerade i/ili marketinga i/ili izravne prodaje proizvod,</a:t>
            </a:r>
          </a:p>
          <a:p>
            <a:pPr marL="457200" indent="-457200">
              <a:buAutoNum type="arabicPeriod"/>
            </a:pPr>
            <a:r>
              <a:rPr lang="hr-HR" sz="2200" dirty="0"/>
              <a:t>Sektor pružanja usluga u ruralnim područjima, a koji može obuhvaćati:</a:t>
            </a:r>
          </a:p>
          <a:p>
            <a:pPr marL="1257300" lvl="2" indent="-457200">
              <a:buFont typeface="+mj-lt"/>
              <a:buAutoNum type="alphaLcParenR"/>
            </a:pPr>
            <a:r>
              <a:rPr lang="hr-HR" sz="1800" dirty="0"/>
              <a:t>usluge u poljoprivrednim, šumarskim i veterinarskim djelatnostima,</a:t>
            </a:r>
          </a:p>
          <a:p>
            <a:pPr marL="1257300" lvl="2" indent="-457200">
              <a:buFont typeface="+mj-lt"/>
              <a:buAutoNum type="alphaLcParenR"/>
            </a:pPr>
            <a:r>
              <a:rPr lang="hr-HR" sz="1800" dirty="0"/>
              <a:t>usluge u društvenim djelatnostima,</a:t>
            </a:r>
          </a:p>
          <a:p>
            <a:pPr marL="1257300" lvl="2" indent="-457200">
              <a:buFont typeface="+mj-lt"/>
              <a:buAutoNum type="alphaLcParenR"/>
            </a:pPr>
            <a:r>
              <a:rPr lang="hr-HR" sz="1800" dirty="0"/>
              <a:t>intelektualne usluge.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Sektor tradicijskih i umjetničkih obrta,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Sektor turizma u ruralnom području.</a:t>
            </a:r>
          </a:p>
        </p:txBody>
      </p:sp>
    </p:spTree>
    <p:extLst>
      <p:ext uri="{BB962C8B-B14F-4D97-AF65-F5344CB8AC3E}">
        <p14:creationId xmlns:p14="http://schemas.microsoft.com/office/powerpoint/2010/main" val="338301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411B1-7C24-442C-B160-7A4F4131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698"/>
          </a:xfrm>
        </p:spPr>
        <p:txBody>
          <a:bodyPr>
            <a:normAutofit/>
          </a:bodyPr>
          <a:lstStyle/>
          <a:p>
            <a:r>
              <a:rPr lang="hr-HR" sz="3200" dirty="0"/>
              <a:t>Broj projekata po korisniku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C7A7AA-54D8-483A-829F-C66EFCD0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299"/>
            <a:ext cx="8596668" cy="4692064"/>
          </a:xfrm>
        </p:spPr>
        <p:txBody>
          <a:bodyPr>
            <a:normAutofit/>
          </a:bodyPr>
          <a:lstStyle/>
          <a:p>
            <a:r>
              <a:rPr lang="hr-HR" sz="2200" dirty="0"/>
              <a:t>Isti (jedan) korisnik i njegova povezana i/ili partnerska poduzeća mogu podnijeti </a:t>
            </a:r>
            <a:r>
              <a:rPr lang="hr-HR" sz="2200" b="1" dirty="0"/>
              <a:t>jedan Zahtjev</a:t>
            </a:r>
            <a:r>
              <a:rPr lang="hr-HR" sz="2200" dirty="0"/>
              <a:t> za potporu tijekom jednog natječaja,</a:t>
            </a:r>
          </a:p>
          <a:p>
            <a:r>
              <a:rPr lang="hr-HR" sz="2200" dirty="0"/>
              <a:t>Ako je korisnik istodobno nositelj/član OPG-a i/ili vlasnik obrta te odgovorna osoba u pravnoj osobi, Zahtjev za potporu može podnijeti samo jedan od navedenih,</a:t>
            </a:r>
          </a:p>
          <a:p>
            <a:r>
              <a:rPr lang="hr-HR" sz="2200" dirty="0"/>
              <a:t>U slučaju partnerskih poduzeća i povezanih poduzeća, na jednom natječaju za isti tip operacije samo jedno poduzeće može podnijeti jedan Zahtjev za potporu.</a:t>
            </a:r>
          </a:p>
        </p:txBody>
      </p:sp>
    </p:spTree>
    <p:extLst>
      <p:ext uri="{BB962C8B-B14F-4D97-AF65-F5344CB8AC3E}">
        <p14:creationId xmlns:p14="http://schemas.microsoft.com/office/powerpoint/2010/main" val="227019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60F3F5-3EDD-4AE8-8F09-79DFB11D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r>
              <a:rPr lang="hr-HR" sz="3200" dirty="0"/>
              <a:t>Broj projekata po korisniku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163102-2B83-44FD-85A3-F4747045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4263"/>
            <a:ext cx="8596668" cy="4547099"/>
          </a:xfrm>
        </p:spPr>
        <p:txBody>
          <a:bodyPr>
            <a:normAutofit/>
          </a:bodyPr>
          <a:lstStyle/>
          <a:p>
            <a:r>
              <a:rPr lang="hr-HR" sz="2200" dirty="0"/>
              <a:t>Potpora za tip operacije 6.2.1. može se dodijeliti istom korisniku </a:t>
            </a:r>
            <a:r>
              <a:rPr lang="hr-HR" sz="2200" b="1" dirty="0"/>
              <a:t>samo jednom u cijelom programskom razdoblju </a:t>
            </a:r>
            <a:r>
              <a:rPr lang="hr-HR" sz="2200" dirty="0"/>
              <a:t>2014. – 2020.,</a:t>
            </a:r>
          </a:p>
          <a:p>
            <a:r>
              <a:rPr lang="hr-HR" sz="2200" dirty="0"/>
              <a:t>Korisnici u tipu operacije 6.2.1. mogu podnijeti Zahtjev za potporu za tip operacije 6.4.1. »Razvoj nepoljoprivrednih djelatnosti u ruralnim područjima« </a:t>
            </a:r>
            <a:r>
              <a:rPr lang="hr-HR" sz="2200" b="1" dirty="0"/>
              <a:t>nakon izvršene konačne isplate potpore </a:t>
            </a:r>
            <a:r>
              <a:rPr lang="hr-HR" sz="2200" dirty="0"/>
              <a:t>za projekt iz tipa operacije 6.2.1..</a:t>
            </a:r>
          </a:p>
        </p:txBody>
      </p:sp>
    </p:spTree>
    <p:extLst>
      <p:ext uri="{BB962C8B-B14F-4D97-AF65-F5344CB8AC3E}">
        <p14:creationId xmlns:p14="http://schemas.microsoft.com/office/powerpoint/2010/main" val="110880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51513"/>
            <a:ext cx="8870703" cy="75281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r-HR" sz="2800" dirty="0">
                <a:cs typeface="Microsoft Sans Serif" panose="020B0604020202020204" pitchFamily="34" charset="0"/>
              </a:rPr>
              <a:t>Visina </a:t>
            </a:r>
            <a:r>
              <a:rPr lang="hr-HR" sz="3200" dirty="0">
                <a:cs typeface="Microsoft Sans Serif" panose="020B0604020202020204" pitchFamily="34" charset="0"/>
              </a:rPr>
              <a:t>potpore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3541"/>
            <a:ext cx="8596668" cy="47478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sz="2200" b="1" dirty="0">
                <a:solidFill>
                  <a:prstClr val="black"/>
                </a:solidFill>
                <a:cs typeface="Microsoft Sans Serif" panose="020B0604020202020204" pitchFamily="34" charset="0"/>
              </a:rPr>
              <a:t>Visina potpore </a:t>
            </a:r>
            <a:r>
              <a:rPr lang="pl-PL" sz="2200" dirty="0">
                <a:solidFill>
                  <a:prstClr val="black"/>
                </a:solidFill>
                <a:cs typeface="Microsoft Sans Serif" panose="020B0604020202020204" pitchFamily="34" charset="0"/>
              </a:rPr>
              <a:t>po korisniku iznosi </a:t>
            </a:r>
            <a:r>
              <a:rPr lang="pl-PL" sz="2200" b="1" dirty="0">
                <a:solidFill>
                  <a:prstClr val="black"/>
                </a:solidFill>
                <a:cs typeface="Microsoft Sans Serif" panose="020B0604020202020204" pitchFamily="34" charset="0"/>
              </a:rPr>
              <a:t>375.575,00 HRK</a:t>
            </a:r>
            <a:r>
              <a:rPr lang="hr-HR" sz="2200" dirty="0">
                <a:solidFill>
                  <a:prstClr val="black"/>
                </a:solidFill>
                <a:cs typeface="Microsoft Sans Serif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200" dirty="0">
                <a:solidFill>
                  <a:prstClr val="black"/>
                </a:solidFill>
                <a:cs typeface="Microsoft Sans Serif" panose="020B0604020202020204" pitchFamily="34" charset="0"/>
              </a:rPr>
              <a:t>Sufinanciranje do </a:t>
            </a:r>
            <a:r>
              <a:rPr lang="pt-BR" sz="2200" b="1" dirty="0">
                <a:solidFill>
                  <a:prstClr val="black"/>
                </a:solidFill>
                <a:cs typeface="Microsoft Sans Serif" panose="020B0604020202020204" pitchFamily="34" charset="0"/>
              </a:rPr>
              <a:t>100%</a:t>
            </a:r>
            <a:r>
              <a:rPr lang="pt-BR" sz="2200" dirty="0">
                <a:solidFill>
                  <a:prstClr val="black"/>
                </a:solidFill>
                <a:cs typeface="Microsoft Sans Serif" panose="020B0604020202020204" pitchFamily="34" charset="0"/>
              </a:rPr>
              <a:t> prihvatljivih troškova</a:t>
            </a:r>
            <a:r>
              <a:rPr lang="hr-HR" sz="2200" dirty="0">
                <a:solidFill>
                  <a:prstClr val="black"/>
                </a:solidFill>
                <a:cs typeface="Microsoft Sans Serif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sz="2200" b="1" dirty="0">
                <a:solidFill>
                  <a:prstClr val="black"/>
                </a:solidFill>
                <a:cs typeface="Microsoft Sans Serif" panose="020B0604020202020204" pitchFamily="34" charset="0"/>
              </a:rPr>
              <a:t>Isplata u dvije </a:t>
            </a:r>
            <a:r>
              <a:rPr lang="hr-HR" sz="2200" dirty="0">
                <a:solidFill>
                  <a:prstClr val="black"/>
                </a:solidFill>
                <a:cs typeface="Microsoft Sans Serif" panose="020B0604020202020204" pitchFamily="34" charset="0"/>
              </a:rPr>
              <a:t>rate do najviše tri godine: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prstClr val="black"/>
                </a:solidFill>
                <a:cs typeface="Microsoft Sans Serif" panose="020B0604020202020204" pitchFamily="34" charset="0"/>
              </a:rPr>
              <a:t>50% nakon odluke o dodjeli potpore,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prstClr val="black"/>
                </a:solidFill>
                <a:cs typeface="Microsoft Sans Serif" panose="020B0604020202020204" pitchFamily="34" charset="0"/>
              </a:rPr>
              <a:t>50% nakon provedbe projekta.</a:t>
            </a:r>
          </a:p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endParaRPr lang="hr-HR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967BAB0-1C5D-4339-921A-CB7FE2A24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823" y="4283323"/>
            <a:ext cx="2462997" cy="18472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A71B550-7CB5-4D1B-9D09-5B05EF6E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09" y="4347935"/>
            <a:ext cx="1810669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2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13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r-HR" sz="3200" dirty="0">
                <a:cs typeface="Microsoft Sans Serif" panose="020B0604020202020204" pitchFamily="34" charset="0"/>
              </a:rPr>
              <a:t>Mjera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357"/>
            <a:ext cx="8596668" cy="41249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sz="2200" dirty="0">
                <a:cs typeface="Microsoft Sans Serif" panose="020B0604020202020204" pitchFamily="34" charset="0"/>
              </a:rPr>
              <a:t>Podmjera 6.1. Potpora za pokretanje poslovanja mladim poljoprivrednicima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sz="2200" dirty="0">
                <a:cs typeface="Microsoft Sans Serif" panose="020B0604020202020204" pitchFamily="34" charset="0"/>
              </a:rPr>
              <a:t>Podmjera 6.2. Potpora ulaganju u pokretanje nepoljoprivrednih djelatnosti u ruralnim područjima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sz="2200" dirty="0">
                <a:cs typeface="Microsoft Sans Serif" panose="020B0604020202020204" pitchFamily="34" charset="0"/>
              </a:rPr>
              <a:t>Podmjera 6.3. Potpora razvoju malih poljoprivrednih gospodarstava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sz="2200" dirty="0">
                <a:cs typeface="Microsoft Sans Serif" panose="020B0604020202020204" pitchFamily="34" charset="0"/>
              </a:rPr>
              <a:t>Podmjera 6.4. Ulaganja u razvoj nepoljoprivrednih djelatnosti u ruralnim područjima</a:t>
            </a:r>
          </a:p>
        </p:txBody>
      </p:sp>
    </p:spTree>
    <p:extLst>
      <p:ext uri="{BB962C8B-B14F-4D97-AF65-F5344CB8AC3E}">
        <p14:creationId xmlns:p14="http://schemas.microsoft.com/office/powerpoint/2010/main" val="46009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74F93-19ED-45F7-BFE8-7597F98A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093"/>
          </a:xfrm>
        </p:spPr>
        <p:txBody>
          <a:bodyPr>
            <a:normAutofit/>
          </a:bodyPr>
          <a:lstStyle/>
          <a:p>
            <a:r>
              <a:rPr lang="pl-PL" sz="3200" dirty="0"/>
              <a:t>Rokovi za podnošenje zahtjeva za potporu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AA4016-DB8C-424F-A371-24F10C49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6205"/>
            <a:ext cx="8596668" cy="4625157"/>
          </a:xfrm>
        </p:spPr>
        <p:txBody>
          <a:bodyPr>
            <a:normAutofit/>
          </a:bodyPr>
          <a:lstStyle/>
          <a:p>
            <a:r>
              <a:rPr lang="pl-PL" sz="2200" b="1" dirty="0"/>
              <a:t>od</a:t>
            </a:r>
            <a:r>
              <a:rPr lang="pl-PL" sz="2200" dirty="0"/>
              <a:t> 12. ožujka 2018. godine od 12:00 sati </a:t>
            </a:r>
          </a:p>
          <a:p>
            <a:r>
              <a:rPr lang="pl-PL" sz="2200" b="1" dirty="0"/>
              <a:t>do</a:t>
            </a:r>
            <a:r>
              <a:rPr lang="pl-PL" sz="2200" dirty="0"/>
              <a:t> 23. travnja 2018. godine do 12:00 sati</a:t>
            </a:r>
            <a:endParaRPr lang="hr-HR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8EBBD05-BB69-4987-873F-CA52AB1E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334" y="2677359"/>
            <a:ext cx="4483852" cy="320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33325-BE73-4F65-9319-8B6D5385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1639"/>
          </a:xfrm>
        </p:spPr>
        <p:txBody>
          <a:bodyPr>
            <a:normAutofit/>
          </a:bodyPr>
          <a:lstStyle/>
          <a:p>
            <a:r>
              <a:rPr lang="hr-HR" sz="3200" dirty="0"/>
              <a:t>AGRONET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A500BB-6108-496A-B1A9-BC1770546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6205"/>
            <a:ext cx="8596668" cy="4625157"/>
          </a:xfrm>
        </p:spPr>
        <p:txBody>
          <a:bodyPr>
            <a:normAutofit/>
          </a:bodyPr>
          <a:lstStyle/>
          <a:p>
            <a:r>
              <a:rPr lang="hr-HR" sz="2200" dirty="0"/>
              <a:t>Upis u evidenciju korisnika potpora u ruralnom razvoju i ribarstvu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11BA73-7315-476A-842F-ACD8E2E6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03" y="2154090"/>
            <a:ext cx="7773400" cy="38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BB3E7-5616-4FC6-B3A9-36E1777C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7034"/>
          </a:xfrm>
        </p:spPr>
        <p:txBody>
          <a:bodyPr>
            <a:normAutofit/>
          </a:bodyPr>
          <a:lstStyle/>
          <a:p>
            <a:r>
              <a:rPr lang="hr-HR" sz="3200" dirty="0"/>
              <a:t>AGRONET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9E2BAC-7D57-44A7-9B61-87CB6EBED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299"/>
            <a:ext cx="8596668" cy="4692064"/>
          </a:xfrm>
        </p:spPr>
        <p:txBody>
          <a:bodyPr>
            <a:normAutofit/>
          </a:bodyPr>
          <a:lstStyle/>
          <a:p>
            <a:r>
              <a:rPr lang="hr-HR" sz="2200" dirty="0"/>
              <a:t>Podnošenje zahtjeva za potporu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12D6C0-B787-4EB2-AD6D-AD993588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4" y="1996069"/>
            <a:ext cx="8919608" cy="38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098E05-9AA9-4034-AEF9-74A2B249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337"/>
          </a:xfrm>
        </p:spPr>
        <p:txBody>
          <a:bodyPr>
            <a:normAutofit/>
          </a:bodyPr>
          <a:lstStyle/>
          <a:p>
            <a:r>
              <a:rPr lang="hr-HR" sz="3200" dirty="0"/>
              <a:t>AGRONET sustav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49DA87F-829E-4635-B31D-72278FB7D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722" y="1572322"/>
            <a:ext cx="8973117" cy="42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76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DEDD88-E75B-4DB5-BA50-E8C8ECD7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AGRONET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CEB095-563D-401D-9516-19F7F0BB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5845"/>
            <a:ext cx="8596668" cy="4725518"/>
          </a:xfrm>
        </p:spPr>
        <p:txBody>
          <a:bodyPr>
            <a:normAutofit/>
          </a:bodyPr>
          <a:lstStyle/>
          <a:p>
            <a:r>
              <a:rPr lang="hr-HR" sz="2200" dirty="0"/>
              <a:t>Unos novog zahtjeva za potporu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AA2607-E4C2-4C2F-8CA0-3DABB39F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1" y="2020969"/>
            <a:ext cx="8896993" cy="35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47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AC6D7A-872F-4FD5-88D4-C7C53DF2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7034"/>
          </a:xfrm>
        </p:spPr>
        <p:txBody>
          <a:bodyPr>
            <a:normAutofit/>
          </a:bodyPr>
          <a:lstStyle/>
          <a:p>
            <a:r>
              <a:rPr lang="hr-HR" sz="3200" dirty="0"/>
              <a:t>AGRONET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0F9310-C88D-49A6-BF28-DE53C6BC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6995"/>
            <a:ext cx="8596668" cy="4714367"/>
          </a:xfrm>
        </p:spPr>
        <p:txBody>
          <a:bodyPr/>
          <a:lstStyle/>
          <a:p>
            <a:r>
              <a:rPr lang="hr-HR" sz="2200" dirty="0"/>
              <a:t>Popunjavanje projektnog zahtjeva u elektronskom obliku s unosom potrebne dokumentacije u digitalnom obliku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0AEA695-84BA-4B45-8635-87CC23F1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00" y="2332202"/>
            <a:ext cx="8882302" cy="38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53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3F376C-FDD0-472E-B350-B07FC4D2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185"/>
          </a:xfrm>
        </p:spPr>
        <p:txBody>
          <a:bodyPr>
            <a:normAutofit/>
          </a:bodyPr>
          <a:lstStyle/>
          <a:p>
            <a:r>
              <a:rPr lang="hr-HR" sz="3200" dirty="0"/>
              <a:t>AGRONET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5A6236-3EED-4967-8965-4CB7D7E72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2751"/>
            <a:ext cx="8596668" cy="4658611"/>
          </a:xfrm>
        </p:spPr>
        <p:txBody>
          <a:bodyPr>
            <a:normAutofit/>
          </a:bodyPr>
          <a:lstStyle/>
          <a:p>
            <a:r>
              <a:rPr lang="hr-HR" sz="2200" dirty="0"/>
              <a:t>Podnošenje Zahtjeva za potporu u elektronskom obliku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1DD819-1A38-433B-AD0C-1F05C9D6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3" y="1962615"/>
            <a:ext cx="8727351" cy="44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94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11B06F-1CA0-4228-B17D-76331EDC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488"/>
          </a:xfrm>
        </p:spPr>
        <p:txBody>
          <a:bodyPr>
            <a:normAutofit/>
          </a:bodyPr>
          <a:lstStyle/>
          <a:p>
            <a:r>
              <a:rPr lang="hr-HR" sz="3200" dirty="0"/>
              <a:t>AGRONET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3CD4C6-AA28-415F-A16A-9655A71FA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5055"/>
            <a:ext cx="8596668" cy="4636308"/>
          </a:xfrm>
        </p:spPr>
        <p:txBody>
          <a:bodyPr>
            <a:normAutofit/>
          </a:bodyPr>
          <a:lstStyle/>
          <a:p>
            <a:r>
              <a:rPr lang="hr-HR" sz="2200" dirty="0"/>
              <a:t>Uvoz Zahtjeva za potporu za slanje poštom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9CDC01-2312-44B4-A8AB-9D3F32B5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63183"/>
            <a:ext cx="8507231" cy="4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0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5937FC-58CA-41C4-B8A8-44791602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580"/>
          </a:xfrm>
        </p:spPr>
        <p:txBody>
          <a:bodyPr>
            <a:normAutofit/>
          </a:bodyPr>
          <a:lstStyle/>
          <a:p>
            <a:r>
              <a:rPr lang="hr-HR" sz="3200" dirty="0"/>
              <a:t>AGRONET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196A99-E646-4318-B4FD-D5E74B6E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6995"/>
            <a:ext cx="8596668" cy="4714367"/>
          </a:xfrm>
        </p:spPr>
        <p:txBody>
          <a:bodyPr/>
          <a:lstStyle/>
          <a:p>
            <a:r>
              <a:rPr lang="hr-HR" sz="2200" dirty="0"/>
              <a:t>Praćenje AGRONET sustava u cilju pravovremene reakcije na dostavljene odluke/zatražena pojašnjenja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975876-B981-41A1-A575-DB29949E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63698"/>
            <a:ext cx="8518822" cy="41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4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1B17A-6981-4A55-A71B-8F53FF1F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8049"/>
          </a:xfrm>
        </p:spPr>
        <p:txBody>
          <a:bodyPr>
            <a:normAutofit/>
          </a:bodyPr>
          <a:lstStyle/>
          <a:p>
            <a:r>
              <a:rPr lang="pl-PL" sz="3200" dirty="0"/>
              <a:t>Dokumentacija za podnošenje zahtjeva za potporu 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3F71CA-22C5-4305-8FAA-0931BC63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73767"/>
            <a:ext cx="8596668" cy="40675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200" dirty="0"/>
              <a:t>Izračun ekonomske veličine poljoprivrednog gospodarstva</a:t>
            </a: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Izjava o veličini poduzeća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Potvrda Porezne uprave, ne starija od 30 dana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/>
              <a:t>BON-2/SOL-2, ne stariji od 30 dana</a:t>
            </a: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Potvrda o upisu u Registar poreznih obveznika po osnovi samostalne djelatnosti, ne starija od od 30 dana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Poslovni plan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Predponude, ponude, sken iz kataloga, elaborati procjene tržišne vrijednosti nekretnine, link na izvor s web-a i slično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23892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7674B4-7208-4D32-8266-2E6581C6C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2067105"/>
          </a:xfrm>
        </p:spPr>
        <p:txBody>
          <a:bodyPr/>
          <a:lstStyle/>
          <a:p>
            <a:pPr algn="ctr"/>
            <a:r>
              <a:rPr lang="hr-HR" sz="3200" dirty="0" err="1">
                <a:solidFill>
                  <a:srgbClr val="90C226"/>
                </a:solidFill>
                <a:cs typeface="Microsoft Sans Serif" panose="020B0604020202020204" pitchFamily="34" charset="0"/>
              </a:rPr>
              <a:t>Podmjera</a:t>
            </a:r>
            <a:r>
              <a:rPr lang="hr-HR" sz="3200" dirty="0">
                <a:solidFill>
                  <a:srgbClr val="90C226"/>
                </a:solidFill>
                <a:cs typeface="Microsoft Sans Serif" panose="020B0604020202020204" pitchFamily="34" charset="0"/>
              </a:rPr>
              <a:t> 6.2. Potpora ulaganju u pokretanje nepoljoprivrednih djelatnosti u ruralnim područjima</a:t>
            </a:r>
            <a:br>
              <a:rPr lang="hr-HR" sz="3200" dirty="0">
                <a:solidFill>
                  <a:srgbClr val="90C226"/>
                </a:solidFill>
                <a:cs typeface="Microsoft Sans Serif" panose="020B0604020202020204" pitchFamily="34" charset="0"/>
              </a:rPr>
            </a:br>
            <a:br>
              <a:rPr lang="hr-HR" sz="3200" dirty="0">
                <a:solidFill>
                  <a:srgbClr val="90C226"/>
                </a:solidFill>
                <a:cs typeface="Microsoft Sans Serif" panose="020B0604020202020204" pitchFamily="34" charset="0"/>
              </a:rPr>
            </a:br>
            <a:r>
              <a:rPr lang="hr-HR" sz="3200" dirty="0">
                <a:solidFill>
                  <a:srgbClr val="90C226"/>
                </a:solidFill>
                <a:cs typeface="Microsoft Sans Serif" panose="020B0604020202020204" pitchFamily="34" charset="0"/>
              </a:rPr>
              <a:t>Provedba tipa operacije 6.2.1. Potpora ulaganju u pokretanje nepoljoprivrednih djelatnosti u ruralnim područjima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547119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F6DD99-225F-4248-A79F-626F041A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74595"/>
          </a:xfrm>
        </p:spPr>
        <p:txBody>
          <a:bodyPr>
            <a:normAutofit/>
          </a:bodyPr>
          <a:lstStyle/>
          <a:p>
            <a:r>
              <a:rPr lang="pl-PL" sz="3200" dirty="0"/>
              <a:t>Dokumentacija za podnošenje zahtjeva za potporu 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C3F667-421D-434A-BE0E-93F6135B3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95707"/>
            <a:ext cx="8596668" cy="41456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hr-HR" sz="2200" dirty="0"/>
              <a:t>Ako je jedna od aktivnosti kupnja plovila i/ili vozila potrebno je učitati tehničku specifikaciju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hr-HR" sz="2200" dirty="0"/>
              <a:t>Potvrda o podacima evidentiranim u matičnoj evidenciji Hrvatskog zavoda za mirovinsko osiguranje (e - radna knjižica) ne starija od 30 dana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hr-HR" sz="2200" dirty="0"/>
              <a:t>Preslika osobne iskaznice korisnika/nositelja diversificirane djelatnosti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hr-HR" sz="2200" dirty="0"/>
              <a:t>Financijska dokumentacija (GFI, DOH) za 2017. godinu osim za </a:t>
            </a:r>
            <a:r>
              <a:rPr lang="hr-HR" sz="2200" dirty="0" err="1"/>
              <a:t>dobitaše</a:t>
            </a:r>
            <a:r>
              <a:rPr lang="hr-HR" sz="2200" dirty="0"/>
              <a:t> koji, ako nemaju GFI za 2017., mogu predati za 2016.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200" dirty="0"/>
              <a:t>Potpisana Potvrda o podnošenju Zahtjeva za potporu</a:t>
            </a:r>
            <a:endParaRPr lang="hr-HR" sz="2200" dirty="0"/>
          </a:p>
          <a:p>
            <a:pPr marL="457200" indent="-457200">
              <a:buFont typeface="+mj-lt"/>
              <a:buAutoNum type="arabicPeriod" startAt="8"/>
            </a:pPr>
            <a:endParaRPr lang="hr-HR" sz="2200" dirty="0"/>
          </a:p>
          <a:p>
            <a:pPr marL="457200" indent="-457200">
              <a:buFont typeface="+mj-lt"/>
              <a:buAutoNum type="arabicPeriod" startAt="8"/>
            </a:pPr>
            <a:endParaRPr lang="hr-HR" sz="22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13279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432CDE-AD40-46A2-8B06-AD3CB724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2293"/>
          </a:xfrm>
        </p:spPr>
        <p:txBody>
          <a:bodyPr>
            <a:normAutofit/>
          </a:bodyPr>
          <a:lstStyle/>
          <a:p>
            <a:r>
              <a:rPr lang="pl-PL" sz="3200" dirty="0"/>
              <a:t>Dodatna dokumentacija za bodovanje zahtjeva za potporu 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120925-4E7B-4FD4-BFE4-1A34EAB8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29161"/>
            <a:ext cx="8596668" cy="41122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200" b="1" dirty="0"/>
              <a:t>Diploma</a:t>
            </a:r>
            <a:r>
              <a:rPr lang="hr-HR" sz="2200" dirty="0"/>
              <a:t> nositelja ili člana OPG-a - nositelja diversificirane aktivnosti/odgovorne osobe poljoprivrednog gospodarstva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Dokaz o položenom </a:t>
            </a:r>
            <a:r>
              <a:rPr lang="hr-HR" sz="2200" b="1" dirty="0"/>
              <a:t>majstorskom ispitu </a:t>
            </a:r>
            <a:r>
              <a:rPr lang="hr-HR" sz="2200" dirty="0"/>
              <a:t>iz poslova koji su povezani s projektom za koji se prijavljuje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b="1" dirty="0"/>
              <a:t>Ugovor o radu </a:t>
            </a:r>
            <a:r>
              <a:rPr lang="hr-HR" sz="2200" dirty="0"/>
              <a:t>iz kojeg je vidljivo radno iskustvo iz poslova koji su povezani s projektom u trajanju od minimalno 2 godine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b="1" dirty="0"/>
              <a:t>Svjedodžba</a:t>
            </a:r>
            <a:r>
              <a:rPr lang="hr-HR" sz="2200" dirty="0"/>
              <a:t> srednje škole 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190202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id="{8E3CD7CB-C5BE-412C-ACD5-89DB4FE88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64719"/>
              </p:ext>
            </p:extLst>
          </p:nvPr>
        </p:nvGraphicFramePr>
        <p:xfrm>
          <a:off x="825190" y="211872"/>
          <a:ext cx="8229600" cy="6465659"/>
        </p:xfrm>
        <a:graphic>
          <a:graphicData uri="http://schemas.openxmlformats.org/drawingml/2006/table">
            <a:tbl>
              <a:tblPr/>
              <a:tblGrid>
                <a:gridCol w="327007">
                  <a:extLst>
                    <a:ext uri="{9D8B030D-6E8A-4147-A177-3AD203B41FA5}">
                      <a16:colId xmlns:a16="http://schemas.microsoft.com/office/drawing/2014/main" val="2495444282"/>
                    </a:ext>
                  </a:extLst>
                </a:gridCol>
                <a:gridCol w="7098941">
                  <a:extLst>
                    <a:ext uri="{9D8B030D-6E8A-4147-A177-3AD203B41FA5}">
                      <a16:colId xmlns:a16="http://schemas.microsoft.com/office/drawing/2014/main" val="1666887393"/>
                    </a:ext>
                  </a:extLst>
                </a:gridCol>
                <a:gridCol w="803652">
                  <a:extLst>
                    <a:ext uri="{9D8B030D-6E8A-4147-A177-3AD203B41FA5}">
                      <a16:colId xmlns:a16="http://schemas.microsoft.com/office/drawing/2014/main" val="3745683449"/>
                    </a:ext>
                  </a:extLst>
                </a:gridCol>
              </a:tblGrid>
              <a:tr h="39003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KRITERIJ ODABIRA ZA TIP OPERACIJE 6.2.1.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Bodovi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638422"/>
                  </a:ext>
                </a:extLst>
              </a:tr>
              <a:tr h="57943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EKONOMSKI KRITERIJI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Najviše 40 % 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92008"/>
                  </a:ext>
                </a:extLst>
              </a:tr>
              <a:tr h="3900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Doprinos aktivnosti iz poslovnog plana na očuvanju/stvaranju novih radnih mjesta 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67213"/>
                  </a:ext>
                </a:extLst>
              </a:tr>
              <a:tr h="5794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 novostvorena radna mjesta - najmanje 2 novozaposlena (uključujući samozapošljavanje) ili zapošljavanje osobe s invaliditetom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25056"/>
                  </a:ext>
                </a:extLst>
              </a:tr>
              <a:tr h="3900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 novostvorena radna mjesta - najmanje 1 novozaposleni (uključujući samozapošljavanje)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58556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Očuvana postojeća radna mjesta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05945"/>
                  </a:ext>
                </a:extLst>
              </a:tr>
              <a:tr h="3900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Dužina upisa poljoprivrednog gospodarstva  u Upisnik poljoprivrednika prije podnošenja Zahtjeva za potporu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90621"/>
                  </a:ext>
                </a:extLst>
              </a:tr>
              <a:tr h="2362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10 godina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35660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5 do 10 godina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482745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1 do 5 godina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13294"/>
                  </a:ext>
                </a:extLst>
              </a:tr>
              <a:tr h="23623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Veličina gospodarstva SO (eura)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28323"/>
                  </a:ext>
                </a:extLst>
              </a:tr>
              <a:tr h="2362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15.000- 30.000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242085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8.000 – 14.999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731089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 –7.999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475831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1.000 -3.999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497869"/>
                  </a:ext>
                </a:extLst>
              </a:tr>
              <a:tr h="3900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SEKTORSKI KRITERIJI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Najviše 20%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0349"/>
                  </a:ext>
                </a:extLst>
              </a:tr>
              <a:tr h="3900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sektor prerade i/ili marketinga i/ili izravne prodaje proizvoda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951859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sektor pružanja usluga u ruralnim područjima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953660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sektor turizma u ruralnom području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45569"/>
                  </a:ext>
                </a:extLst>
              </a:tr>
              <a:tr h="2362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sektor tradicijskih i umjetničkih obrta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41" marR="7241" marT="72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776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561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6DCFA085-CF09-4B97-97F1-58528CCCF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93996"/>
              </p:ext>
            </p:extLst>
          </p:nvPr>
        </p:nvGraphicFramePr>
        <p:xfrm>
          <a:off x="624468" y="367990"/>
          <a:ext cx="8374566" cy="6364101"/>
        </p:xfrm>
        <a:graphic>
          <a:graphicData uri="http://schemas.openxmlformats.org/drawingml/2006/table">
            <a:tbl>
              <a:tblPr/>
              <a:tblGrid>
                <a:gridCol w="321178">
                  <a:extLst>
                    <a:ext uri="{9D8B030D-6E8A-4147-A177-3AD203B41FA5}">
                      <a16:colId xmlns:a16="http://schemas.microsoft.com/office/drawing/2014/main" val="1486378963"/>
                    </a:ext>
                  </a:extLst>
                </a:gridCol>
                <a:gridCol w="7234400">
                  <a:extLst>
                    <a:ext uri="{9D8B030D-6E8A-4147-A177-3AD203B41FA5}">
                      <a16:colId xmlns:a16="http://schemas.microsoft.com/office/drawing/2014/main" val="4157758601"/>
                    </a:ext>
                  </a:extLst>
                </a:gridCol>
                <a:gridCol w="818988">
                  <a:extLst>
                    <a:ext uri="{9D8B030D-6E8A-4147-A177-3AD203B41FA5}">
                      <a16:colId xmlns:a16="http://schemas.microsoft.com/office/drawing/2014/main" val="2747660128"/>
                    </a:ext>
                  </a:extLst>
                </a:gridCol>
              </a:tblGrid>
              <a:tr h="37138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KRITERIJ LOKACIJE ULAGANJA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Najviše 20%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99665"/>
                  </a:ext>
                </a:extLst>
              </a:tr>
              <a:tr h="35016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Indeks razvijenosti jedinice lokalne samouprave u kojoj se provode aktivnosti iz poslovnog plana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227070"/>
                  </a:ext>
                </a:extLst>
              </a:tr>
              <a:tr h="2228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Ulaganje na području JLS-a koje pripada 1. ili 2. skupini 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619154"/>
                  </a:ext>
                </a:extLst>
              </a:tr>
              <a:tr h="51994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Ulaganja na području JLS-a koje pripada 3. ili 4. skupini + JLS-ovi na otocima i brdsko-planinskom području koji su razvrstani u 5. ili 6. skupinu 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13649"/>
                  </a:ext>
                </a:extLst>
              </a:tr>
              <a:tr h="51994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Ulaganja na području JLS-a koje pripada 5. ili 6. skupini + JLS-ovi na otocima i brdsko-planinskom području koji su razvrstani u 7. ili 8. skupinu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042074"/>
                  </a:ext>
                </a:extLst>
              </a:tr>
              <a:tr h="22283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Ulaganja na području JLS-a koje pripada 7. ili 8. skupini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4967"/>
                  </a:ext>
                </a:extLst>
              </a:tr>
              <a:tr h="37138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HORIZONTALNI KRITERIJI 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Najviše 20%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752"/>
                  </a:ext>
                </a:extLst>
              </a:tr>
              <a:tr h="2228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Utjecaj aktivnosti iz poslovnog plana na okoliš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125900"/>
                  </a:ext>
                </a:extLst>
              </a:tr>
              <a:tr h="2228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Aktivnosti iz poslovnog plana imaju pozitivan utjecaj na okoliš 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50235"/>
                  </a:ext>
                </a:extLst>
              </a:tr>
              <a:tr h="2228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Utjecaj ulaganja na ranjive skupine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0271"/>
                  </a:ext>
                </a:extLst>
              </a:tr>
              <a:tr h="2228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Aktivnosti iz poslovnog plana uključuju i ranjive skupine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06794"/>
                  </a:ext>
                </a:extLst>
              </a:tr>
              <a:tr h="5199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Stručna sprema i radno iskustvo nositelja/odgovorne osobe poljoprivrednog  gospodarstva ili člana obiteljskog poljoprivrednog gospodarstva nositelj aktivnosti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34676"/>
                  </a:ext>
                </a:extLst>
              </a:tr>
              <a:tr h="2122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preddiplomski ili preddiplomski i diplomski sveučilišni studij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832301"/>
                  </a:ext>
                </a:extLst>
              </a:tr>
              <a:tr h="21222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integrirani preddiplomski i diplomski sveučilišni studij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28658"/>
                  </a:ext>
                </a:extLst>
              </a:tr>
              <a:tr h="21222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specijalistički diplomski stručni studij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05877"/>
                  </a:ext>
                </a:extLst>
              </a:tr>
              <a:tr h="22283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stručni studij u trajanju od najmanje tri godine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3824"/>
                  </a:ext>
                </a:extLst>
              </a:tr>
              <a:tr h="35016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majstorski ispit iz poslova koji su povezani s projektom za koji se prijavljuje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71111"/>
                  </a:ext>
                </a:extLst>
              </a:tr>
              <a:tr h="35016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srednja škola i 2 godine radnog iskustva u poslovima povezanim s projektom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440707"/>
                  </a:ext>
                </a:extLst>
              </a:tr>
              <a:tr h="3607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NAJVEĆI BROJ BODOVA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14385"/>
                  </a:ext>
                </a:extLst>
              </a:tr>
              <a:tr h="2228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PRAG PROLAZNOSTI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82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854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0523DD-62BB-4088-A49E-91B1BCE3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790"/>
          </a:xfrm>
        </p:spPr>
        <p:txBody>
          <a:bodyPr>
            <a:normAutofit/>
          </a:bodyPr>
          <a:lstStyle/>
          <a:p>
            <a:r>
              <a:rPr lang="hr-HR" sz="3200" dirty="0"/>
              <a:t>Ranjive skupine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262CE3-EF12-4A28-B68C-6ACF1628C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hr-HR" sz="2200" dirty="0"/>
              <a:t>osobe s invaliditetom, </a:t>
            </a:r>
          </a:p>
          <a:p>
            <a:r>
              <a:rPr lang="hr-HR" sz="2200" dirty="0"/>
              <a:t>osobe starije životne dobi, </a:t>
            </a:r>
          </a:p>
          <a:p>
            <a:r>
              <a:rPr lang="hr-HR" sz="2200" dirty="0"/>
              <a:t>starije osobe bez mirovina, </a:t>
            </a:r>
          </a:p>
          <a:p>
            <a:r>
              <a:rPr lang="hr-HR" sz="2200" dirty="0"/>
              <a:t>samohrani roditelji, </a:t>
            </a:r>
          </a:p>
          <a:p>
            <a:r>
              <a:rPr lang="hr-HR" sz="2200" dirty="0"/>
              <a:t>branitelji i njihove obitelji,</a:t>
            </a:r>
          </a:p>
          <a:p>
            <a:r>
              <a:rPr lang="hr-HR" sz="2200" dirty="0"/>
              <a:t>ranjive etničke manjine (Romi), </a:t>
            </a:r>
          </a:p>
          <a:p>
            <a:r>
              <a:rPr lang="hr-HR" sz="2200" dirty="0"/>
              <a:t>djeca i mladež bez odgovarajuće roditeljske skrbi,</a:t>
            </a:r>
          </a:p>
          <a:p>
            <a:r>
              <a:rPr lang="hr-HR" sz="2200" dirty="0"/>
              <a:t>migranti.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7074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2A5339-93DB-4684-84B0-C41583C1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941"/>
          </a:xfrm>
        </p:spPr>
        <p:txBody>
          <a:bodyPr>
            <a:normAutofit/>
          </a:bodyPr>
          <a:lstStyle/>
          <a:p>
            <a:r>
              <a:rPr lang="hr-HR" sz="3200" dirty="0"/>
              <a:t>Administrativna kontrola zahtjeva za potporu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9DF793-379E-45E1-9A91-95864D63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5055"/>
            <a:ext cx="8596668" cy="4636308"/>
          </a:xfrm>
        </p:spPr>
        <p:txBody>
          <a:bodyPr/>
          <a:lstStyle/>
          <a:p>
            <a:r>
              <a:rPr lang="hr-HR" sz="2200" dirty="0"/>
              <a:t>Rok za završetak administrativne kontrole je </a:t>
            </a:r>
            <a:r>
              <a:rPr lang="hr-HR" sz="2200" b="1" dirty="0"/>
              <a:t>90 dana</a:t>
            </a:r>
          </a:p>
          <a:p>
            <a:r>
              <a:rPr lang="hr-HR" sz="2200" dirty="0"/>
              <a:t>Agencija za plaćanja nakon završenog postupka dodjele potpore donosi sljedeće akte:</a:t>
            </a:r>
          </a:p>
          <a:p>
            <a:pPr lvl="1">
              <a:buFont typeface="+mj-lt"/>
              <a:buAutoNum type="alphaLcParenR"/>
            </a:pPr>
            <a:r>
              <a:rPr lang="hr-HR" sz="2200" dirty="0"/>
              <a:t>Odluku o rezultatu administrativne kontrole zahtjeva za potporu</a:t>
            </a:r>
          </a:p>
          <a:p>
            <a:pPr lvl="1">
              <a:buFont typeface="+mj-lt"/>
              <a:buAutoNum type="alphaLcParenR"/>
            </a:pPr>
            <a:r>
              <a:rPr lang="hr-HR" sz="2200" dirty="0"/>
              <a:t>Odluku o odbijanju zahtjeva za potporu</a:t>
            </a:r>
          </a:p>
          <a:p>
            <a:pPr lvl="1">
              <a:buFont typeface="+mj-lt"/>
              <a:buAutoNum type="alphaLcParenR"/>
            </a:pPr>
            <a:r>
              <a:rPr lang="hr-HR" sz="2200" dirty="0"/>
              <a:t>Obavijest o odbacivanju zahtjeva za potporu zbog nedostatnosti sredstava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40557C-1A85-4CAE-9333-9C355865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679" y="4824582"/>
            <a:ext cx="4205536" cy="14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89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61C5F-EF4B-4A8F-9044-291596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698"/>
          </a:xfrm>
        </p:spPr>
        <p:txBody>
          <a:bodyPr>
            <a:normAutofit/>
          </a:bodyPr>
          <a:lstStyle/>
          <a:p>
            <a:r>
              <a:rPr lang="hr-HR" sz="3200" dirty="0"/>
              <a:t>Rangiranje zahtjeva za potporu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490F61-94A4-47FE-8E7F-2427DEBC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4263"/>
            <a:ext cx="8596668" cy="4547099"/>
          </a:xfrm>
        </p:spPr>
        <p:txBody>
          <a:bodyPr/>
          <a:lstStyle/>
          <a:p>
            <a:r>
              <a:rPr lang="hr-HR" sz="2200" dirty="0"/>
              <a:t>Ako dva ili više zahtjeva za potporu imaju jednaki ukupni broj bodova, prednost će se odrediti po sljedećim redoslijedom:</a:t>
            </a:r>
          </a:p>
          <a:p>
            <a:pPr lvl="1">
              <a:buFont typeface="+mj-lt"/>
              <a:buAutoNum type="arabicPeriod"/>
            </a:pPr>
            <a:r>
              <a:rPr lang="hr-HR" sz="2200" dirty="0"/>
              <a:t>Kriterij lokacije ulaganja „Indeks razvijenosti jedinice lokalne samouprave“ </a:t>
            </a:r>
          </a:p>
          <a:p>
            <a:pPr lvl="1">
              <a:buFont typeface="+mj-lt"/>
              <a:buAutoNum type="arabicPeriod"/>
            </a:pPr>
            <a:r>
              <a:rPr lang="hr-HR" sz="2200" dirty="0"/>
              <a:t>Pojedinačni kriteriji po redoslijedu u tablici kriteriji odabira</a:t>
            </a:r>
          </a:p>
          <a:p>
            <a:pPr lvl="1">
              <a:buFont typeface="+mj-lt"/>
              <a:buAutoNum type="arabicPeriod"/>
            </a:pPr>
            <a:r>
              <a:rPr lang="hr-HR" sz="2200" dirty="0"/>
              <a:t>Vrijeme podnošenja zahtjeva za potporu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0071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6C25F2-F6EC-4FB5-AD70-82076179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093"/>
          </a:xfrm>
        </p:spPr>
        <p:txBody>
          <a:bodyPr>
            <a:normAutofit/>
          </a:bodyPr>
          <a:lstStyle/>
          <a:p>
            <a:r>
              <a:rPr lang="hr-HR" sz="3200" dirty="0"/>
              <a:t>Razdoblje provedbe projekta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DE07CD-B156-4B69-A80B-86D64285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7357"/>
            <a:ext cx="8596668" cy="4614006"/>
          </a:xfrm>
        </p:spPr>
        <p:txBody>
          <a:bodyPr>
            <a:normAutofit/>
          </a:bodyPr>
          <a:lstStyle/>
          <a:p>
            <a:r>
              <a:rPr lang="hr-HR" sz="2200" dirty="0"/>
              <a:t>Provedba aktivnosti i ostvarenje cilja prikazanih u poslovnom planu mora biti realizirana u razdoblju od </a:t>
            </a:r>
            <a:r>
              <a:rPr lang="hr-HR" sz="2200" b="1" dirty="0"/>
              <a:t>najviše 36 mjeseci </a:t>
            </a:r>
            <a:r>
              <a:rPr lang="hr-HR" sz="2200" dirty="0"/>
              <a:t>od dana sklapanja Ugovora o financiranju.</a:t>
            </a:r>
          </a:p>
          <a:p>
            <a:r>
              <a:rPr lang="hr-HR" sz="2200" dirty="0"/>
              <a:t>Nakon konačne isplate, korisnik je u obvezi najmanje narednih </a:t>
            </a:r>
            <a:r>
              <a:rPr lang="hr-HR" sz="2200" b="1" dirty="0"/>
              <a:t>pet godina </a:t>
            </a:r>
            <a:r>
              <a:rPr lang="hr-HR" sz="2200" dirty="0"/>
              <a:t>baviti se djelatnošću za koju je ostvario potporu.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639110-46DD-428F-9204-EE83D610B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78" y="3734360"/>
            <a:ext cx="7498730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1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199" y="764704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dirty="0"/>
              <a:t>Pitanja?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06" y="2636912"/>
            <a:ext cx="3943893" cy="23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7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1D2BD7-89DF-467F-B3AD-720FBCE7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0849"/>
          </a:xfrm>
        </p:spPr>
        <p:txBody>
          <a:bodyPr/>
          <a:lstStyle/>
          <a:p>
            <a:r>
              <a:rPr lang="hr-HR" dirty="0"/>
              <a:t>Hvala na pozornosti!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063CA52-0BF8-4028-A03D-F13A441AB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326758"/>
              </p:ext>
            </p:extLst>
          </p:nvPr>
        </p:nvGraphicFramePr>
        <p:xfrm>
          <a:off x="677862" y="1650380"/>
          <a:ext cx="9471978" cy="5256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5989">
                  <a:extLst>
                    <a:ext uri="{9D8B030D-6E8A-4147-A177-3AD203B41FA5}">
                      <a16:colId xmlns:a16="http://schemas.microsoft.com/office/drawing/2014/main" val="1121977118"/>
                    </a:ext>
                  </a:extLst>
                </a:gridCol>
                <a:gridCol w="4735989">
                  <a:extLst>
                    <a:ext uri="{9D8B030D-6E8A-4147-A177-3AD203B41FA5}">
                      <a16:colId xmlns:a16="http://schemas.microsoft.com/office/drawing/2014/main" val="2362729997"/>
                    </a:ext>
                  </a:extLst>
                </a:gridCol>
              </a:tblGrid>
              <a:tr h="2555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b="1" dirty="0"/>
                        <a:t>Logička matrica d.o.o.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/>
                        <a:t>Ulica Junija Palmotića 41, 10 000 Zagreb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/>
                        <a:t>Mob: 098/908-52-32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/>
                        <a:t>E-mail: davor@logickamatrica.eu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/>
                        <a:t>Web: www.logickamatrica.eu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b="1" dirty="0"/>
                        <a:t>Udruženje obrtnika Koprivnica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 err="1"/>
                        <a:t>Taraščice</a:t>
                      </a:r>
                      <a:r>
                        <a:rPr lang="hr-HR" dirty="0"/>
                        <a:t> 19, 48 000 Koprivnica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/>
                        <a:t>Tel: 048/222-394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/>
                        <a:t>Fax: 048/624-206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/>
                        <a:t>E-mail: uo.koprivnica@hok.hr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dirty="0"/>
                        <a:t>Web: www.obrtnici-koprivnica.hr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780390"/>
                  </a:ext>
                </a:extLst>
              </a:tr>
              <a:tr h="228474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941769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9466C11C-0FBE-4B93-B0A5-9FAB1C44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510889"/>
            <a:ext cx="2101057" cy="128774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2A204B2-4FF1-46E2-AB7D-786C68921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51" y="4510889"/>
            <a:ext cx="41148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9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337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r-HR" sz="3200" dirty="0">
                <a:cs typeface="Microsoft Sans Serif" panose="020B0604020202020204" pitchFamily="34" charset="0"/>
              </a:rPr>
              <a:t>Uvjeti prihvatljivosti korisnika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811"/>
            <a:ext cx="8596668" cy="45805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dirty="0">
                <a:cs typeface="Microsoft Sans Serif" panose="020B0604020202020204" pitchFamily="34" charset="0"/>
              </a:rPr>
              <a:t>Potpora se dodjeljuje </a:t>
            </a:r>
            <a:r>
              <a:rPr lang="hr-HR" sz="2400" b="1" dirty="0">
                <a:cs typeface="Microsoft Sans Serif" panose="020B0604020202020204" pitchFamily="34" charset="0"/>
              </a:rPr>
              <a:t>za novu nepoljoprivrednu djelatnost </a:t>
            </a:r>
            <a:r>
              <a:rPr lang="hr-HR" sz="2400" dirty="0">
                <a:cs typeface="Microsoft Sans Serif" panose="020B0604020202020204" pitchFamily="34" charset="0"/>
              </a:rPr>
              <a:t>koja nije započeta do vremena podnošenja zahtjeva za potporu,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dirty="0">
                <a:cs typeface="Microsoft Sans Serif" panose="020B0604020202020204" pitchFamily="34" charset="0"/>
              </a:rPr>
              <a:t>Korisnik mora biti upisan u </a:t>
            </a:r>
            <a:r>
              <a:rPr lang="hr-HR" sz="2400" b="1" dirty="0">
                <a:cs typeface="Microsoft Sans Serif" panose="020B0604020202020204" pitchFamily="34" charset="0"/>
              </a:rPr>
              <a:t>Upisnik poljoprivrednih gospodarstava</a:t>
            </a:r>
            <a:r>
              <a:rPr lang="hr-HR" sz="2400" dirty="0">
                <a:cs typeface="Microsoft Sans Serif" panose="020B0604020202020204" pitchFamily="34" charset="0"/>
              </a:rPr>
              <a:t> najmanje jednu godinu,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>
                <a:cs typeface="Microsoft Sans Serif" panose="020B0604020202020204" pitchFamily="34" charset="0"/>
              </a:rPr>
              <a:t>Ekonomska veličina poljoprivrednog gospodarstva </a:t>
            </a:r>
            <a:r>
              <a:rPr lang="hr-HR" sz="2400" dirty="0">
                <a:cs typeface="Microsoft Sans Serif" panose="020B0604020202020204" pitchFamily="34" charset="0"/>
              </a:rPr>
              <a:t>mora iznositi najmanje 1.000 EUR,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dirty="0">
                <a:cs typeface="Microsoft Sans Serif" panose="020B0604020202020204" pitchFamily="34" charset="0"/>
              </a:rPr>
              <a:t>Korisnik mora biti</a:t>
            </a:r>
            <a:r>
              <a:rPr lang="pl-PL" sz="2400" dirty="0">
                <a:cs typeface="Microsoft Sans Serif" panose="020B0604020202020204" pitchFamily="34" charset="0"/>
              </a:rPr>
              <a:t> u rangu </a:t>
            </a:r>
            <a:r>
              <a:rPr lang="pl-PL" sz="2400" b="1" dirty="0">
                <a:cs typeface="Microsoft Sans Serif" panose="020B0604020202020204" pitchFamily="34" charset="0"/>
              </a:rPr>
              <a:t>mikro ili malog poduzeća</a:t>
            </a:r>
            <a:endParaRPr lang="hr-HR" sz="2400" b="1" dirty="0">
              <a:cs typeface="Microsoft Sans Serif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348F7A-CEBC-4116-9D32-8D8DF49D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603" y="5155484"/>
            <a:ext cx="1553777" cy="13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01C181-F706-4F5A-97E3-127F9D09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302"/>
          </a:xfrm>
        </p:spPr>
        <p:txBody>
          <a:bodyPr>
            <a:normAutofit/>
          </a:bodyPr>
          <a:lstStyle/>
          <a:p>
            <a:r>
              <a:rPr lang="hr-HR" sz="3200" dirty="0"/>
              <a:t>Uvjeti prihvatljivosti korisnika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98609E-55C1-498C-AD11-023A46C0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9574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hr-HR" sz="2400" b="1" dirty="0"/>
              <a:t>Pravne osobe </a:t>
            </a:r>
            <a:r>
              <a:rPr lang="hr-HR" sz="2400" dirty="0"/>
              <a:t>moraju imati najmanje </a:t>
            </a:r>
            <a:r>
              <a:rPr lang="hr-HR" sz="2400" b="1" dirty="0"/>
              <a:t>jednog zaposlenika </a:t>
            </a:r>
            <a:r>
              <a:rPr lang="hr-HR" sz="2400" dirty="0"/>
              <a:t>prema </a:t>
            </a:r>
            <a:r>
              <a:rPr lang="hr-HR" sz="2400" b="1" dirty="0"/>
              <a:t>satima rada </a:t>
            </a:r>
            <a:r>
              <a:rPr lang="hr-HR" sz="2400" dirty="0"/>
              <a:t>u GFI-u za zadnje odobreno računovodstveno razdoblje,</a:t>
            </a:r>
          </a:p>
          <a:p>
            <a:r>
              <a:rPr lang="hr-HR" sz="2400" dirty="0"/>
              <a:t>Kod </a:t>
            </a:r>
            <a:r>
              <a:rPr lang="hr-HR" sz="2400" b="1" dirty="0"/>
              <a:t>fizičkih osoba </a:t>
            </a:r>
            <a:r>
              <a:rPr lang="hr-HR" sz="2400" dirty="0"/>
              <a:t>nositelj poljoprivrednog gospodarstva mora biti upisan u </a:t>
            </a:r>
            <a:r>
              <a:rPr lang="hr-HR" sz="2400" b="1" dirty="0"/>
              <a:t>Registar poreznih obveznika </a:t>
            </a:r>
            <a:r>
              <a:rPr lang="hr-HR" sz="2400" dirty="0"/>
              <a:t>po osnovi samostalne djelatnosti najmanje godinu dana prije datuma podnošenja Zahtjeva za potporu</a:t>
            </a:r>
          </a:p>
          <a:p>
            <a:r>
              <a:rPr lang="hr-HR" sz="2400" dirty="0"/>
              <a:t>Kod </a:t>
            </a:r>
            <a:r>
              <a:rPr lang="hr-HR" sz="2400" b="1" dirty="0"/>
              <a:t>fizičkih osoba </a:t>
            </a:r>
            <a:r>
              <a:rPr lang="hr-HR" sz="2400" dirty="0"/>
              <a:t>nositelj poljoprivrednog gospodarstva mora plaćati </a:t>
            </a:r>
            <a:r>
              <a:rPr lang="hr-HR" sz="2400" b="1" dirty="0"/>
              <a:t>doprinose</a:t>
            </a:r>
            <a:r>
              <a:rPr lang="hr-HR" sz="2400" dirty="0"/>
              <a:t> za zdravstveno i mirovinsko osiguranje (izuzev umirovljenika koji ne moraju plaćati doprinose) </a:t>
            </a:r>
            <a:r>
              <a:rPr lang="hr-HR" sz="2400" b="1" dirty="0"/>
              <a:t>po bilo kojoj osnovi</a:t>
            </a:r>
            <a:r>
              <a:rPr lang="hr-HR" sz="2400" dirty="0"/>
              <a:t>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4766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D7A031-7582-4DE5-AB1D-390DCE1A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6244"/>
          </a:xfrm>
        </p:spPr>
        <p:txBody>
          <a:bodyPr>
            <a:normAutofit/>
          </a:bodyPr>
          <a:lstStyle/>
          <a:p>
            <a:r>
              <a:rPr lang="hr-HR" sz="3200" dirty="0"/>
              <a:t>Uvjeti prihvatljivosti korisnika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B742EA-7CBA-46A6-8E33-7163378A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726"/>
            <a:ext cx="8596668" cy="3880773"/>
          </a:xfrm>
        </p:spPr>
        <p:txBody>
          <a:bodyPr>
            <a:normAutofit/>
          </a:bodyPr>
          <a:lstStyle/>
          <a:p>
            <a:r>
              <a:rPr lang="hr-HR" sz="2200" dirty="0"/>
              <a:t>Prilikom podnošenja konačnog Zahtjeva za isplatu te tijekom pet godina nakon datuma konačne isplate:</a:t>
            </a:r>
          </a:p>
          <a:p>
            <a:pPr lvl="1"/>
            <a:r>
              <a:rPr lang="hr-HR" sz="2000" dirty="0"/>
              <a:t>nositelj diversificirane djelatnosti mora imati plaćene doprinose za mirovinsko i zdravstveno osiguranje </a:t>
            </a:r>
            <a:r>
              <a:rPr lang="hr-HR" sz="2000" b="1" dirty="0"/>
              <a:t>po osnovi poljoprivredne djelatnosti ili dopunske (diversificirane) djelatnosti </a:t>
            </a:r>
            <a:r>
              <a:rPr lang="hr-HR" sz="2000" dirty="0"/>
              <a:t>koja je predmet projekta</a:t>
            </a:r>
          </a:p>
          <a:p>
            <a:pPr lvl="1"/>
            <a:r>
              <a:rPr lang="hr-HR" sz="2000" dirty="0"/>
              <a:t>korisnik/nositelj diversificirane djelatnosti mora imati </a:t>
            </a:r>
            <a:r>
              <a:rPr lang="hr-HR" sz="2000" b="1" dirty="0"/>
              <a:t>prebivalište/sjedište </a:t>
            </a:r>
            <a:r>
              <a:rPr lang="hr-HR" sz="2000" dirty="0"/>
              <a:t>u jedinici lokalne samouprave u čijem se naselju provodi ulaganje</a:t>
            </a:r>
          </a:p>
        </p:txBody>
      </p:sp>
    </p:spTree>
    <p:extLst>
      <p:ext uri="{BB962C8B-B14F-4D97-AF65-F5344CB8AC3E}">
        <p14:creationId xmlns:p14="http://schemas.microsoft.com/office/powerpoint/2010/main" val="50483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C37CF-56AF-45F7-9848-FF997949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605"/>
          </a:xfrm>
        </p:spPr>
        <p:txBody>
          <a:bodyPr>
            <a:normAutofit/>
          </a:bodyPr>
          <a:lstStyle/>
          <a:p>
            <a:r>
              <a:rPr lang="hr-HR" sz="3200" dirty="0"/>
              <a:t>Uvjeti prihvatljivosti korisnika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4A264E-8B32-4AA5-8D2D-8CF7786E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927"/>
            <a:ext cx="8596668" cy="4424435"/>
          </a:xfrm>
        </p:spPr>
        <p:txBody>
          <a:bodyPr/>
          <a:lstStyle/>
          <a:p>
            <a:r>
              <a:rPr lang="hr-HR" sz="2200" dirty="0"/>
              <a:t>Nositelj diversificirane djelatnosti:</a:t>
            </a:r>
          </a:p>
          <a:p>
            <a:pPr lvl="1"/>
            <a:r>
              <a:rPr lang="hr-HR" sz="2200" dirty="0"/>
              <a:t>OPG - nositelj diversificirane djelatnosti može biti nositelj ili član OPG-a, </a:t>
            </a:r>
          </a:p>
          <a:p>
            <a:pPr lvl="1"/>
            <a:r>
              <a:rPr lang="hr-HR" sz="2200" dirty="0"/>
              <a:t>OBRT – nositelj diversificirane djelatnosti može biti vlasnik/suvlasnik obrta,</a:t>
            </a:r>
          </a:p>
          <a:p>
            <a:pPr lvl="1"/>
            <a:r>
              <a:rPr lang="hr-HR" sz="2200" dirty="0"/>
              <a:t>PRAVNA OSOBA – nositelj diversificirane djelatnosti je odgovorna osoba zaposlena u toj pravnoj osobi.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180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5B7DE-766F-444A-9D01-98CB221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0849"/>
          </a:xfrm>
        </p:spPr>
        <p:txBody>
          <a:bodyPr>
            <a:normAutofit/>
          </a:bodyPr>
          <a:lstStyle/>
          <a:p>
            <a:r>
              <a:rPr lang="hr-HR" sz="3200" dirty="0"/>
              <a:t>Uvjeti prihvatljivosti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64979D-29AB-4D98-B56D-0575BE6C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343475"/>
          </a:xfrm>
        </p:spPr>
        <p:txBody>
          <a:bodyPr>
            <a:normAutofit/>
          </a:bodyPr>
          <a:lstStyle/>
          <a:p>
            <a:r>
              <a:rPr lang="hr-HR" sz="2200" dirty="0"/>
              <a:t>Projektom se uspostavlja </a:t>
            </a:r>
            <a:r>
              <a:rPr lang="hr-HR" sz="2200" b="1" dirty="0"/>
              <a:t>nova nepoljoprivredna djelatnost</a:t>
            </a:r>
            <a:r>
              <a:rPr lang="hr-HR" sz="2200" dirty="0"/>
              <a:t>,</a:t>
            </a:r>
          </a:p>
          <a:p>
            <a:r>
              <a:rPr lang="hr-HR" sz="2200" dirty="0"/>
              <a:t>Projekti se moraju provoditi </a:t>
            </a:r>
            <a:r>
              <a:rPr lang="hr-HR" sz="2200" b="1" dirty="0"/>
              <a:t>u naseljima s najviše 5.000 stanovnika</a:t>
            </a:r>
            <a:r>
              <a:rPr lang="hr-HR" sz="2200" dirty="0"/>
              <a:t>,</a:t>
            </a:r>
          </a:p>
          <a:p>
            <a:r>
              <a:rPr lang="hr-HR" sz="2200" dirty="0"/>
              <a:t>Aktivnosti u sektoru turizma u ruralnim područjima su prihvatljiva samo u naseljima razvrstanim u </a:t>
            </a:r>
            <a:r>
              <a:rPr lang="hr-HR" sz="2200" b="1" dirty="0"/>
              <a:t>razrede »C« i »D« i ostalim nerazvrstanim naseljima</a:t>
            </a:r>
          </a:p>
          <a:p>
            <a:pPr lvl="1"/>
            <a:r>
              <a:rPr lang="hr-HR" sz="2000" dirty="0"/>
              <a:t>U KC-KŽŽ može se ulagati u sektoru turizme u svim naseljima osim u Đurđevcu, Koprivnici i Križevcima</a:t>
            </a:r>
          </a:p>
          <a:p>
            <a:r>
              <a:rPr lang="hr-HR" sz="2200" b="1" dirty="0"/>
              <a:t>Provođenje aktivnosti </a:t>
            </a:r>
            <a:r>
              <a:rPr lang="hr-HR" sz="2200" dirty="0"/>
              <a:t>iz poslovnog plana ne smije započeti prije podnošenja Zahtjeva za potporu</a:t>
            </a:r>
          </a:p>
        </p:txBody>
      </p:sp>
    </p:spTree>
    <p:extLst>
      <p:ext uri="{BB962C8B-B14F-4D97-AF65-F5344CB8AC3E}">
        <p14:creationId xmlns:p14="http://schemas.microsoft.com/office/powerpoint/2010/main" val="387058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981191-1229-4DEF-8693-2FF3087B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7395"/>
          </a:xfrm>
        </p:spPr>
        <p:txBody>
          <a:bodyPr>
            <a:normAutofit/>
          </a:bodyPr>
          <a:lstStyle/>
          <a:p>
            <a:r>
              <a:rPr lang="hr-HR" sz="3200" dirty="0"/>
              <a:t>Poslovni plan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FE8FC-BD69-4009-9AEA-33AA38E1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0810"/>
            <a:ext cx="8596668" cy="4580552"/>
          </a:xfrm>
        </p:spPr>
        <p:txBody>
          <a:bodyPr>
            <a:normAutofit/>
          </a:bodyPr>
          <a:lstStyle/>
          <a:p>
            <a:pPr fontAlgn="base"/>
            <a:r>
              <a:rPr lang="hr-HR" sz="2400" dirty="0">
                <a:solidFill>
                  <a:srgbClr val="231F20"/>
                </a:solidFill>
                <a:latin typeface="Minion Pro Cond"/>
              </a:rPr>
              <a:t>Korisnik u poslovnom planu obavezno mora definirati način dostizanja </a:t>
            </a:r>
            <a:r>
              <a:rPr lang="hr-HR" sz="2400" b="1" dirty="0">
                <a:solidFill>
                  <a:srgbClr val="231F20"/>
                </a:solidFill>
                <a:latin typeface="Minion Pro Cond"/>
              </a:rPr>
              <a:t>jednog od dva cilja</a:t>
            </a:r>
            <a:r>
              <a:rPr lang="hr-HR" sz="2400" dirty="0">
                <a:solidFill>
                  <a:srgbClr val="231F20"/>
                </a:solidFill>
                <a:latin typeface="Minion Pro Cond"/>
              </a:rPr>
              <a:t>:</a:t>
            </a:r>
          </a:p>
          <a:p>
            <a:pPr lvl="1" fontAlgn="base"/>
            <a:r>
              <a:rPr lang="hr-HR" sz="2200" dirty="0">
                <a:solidFill>
                  <a:srgbClr val="231F20"/>
                </a:solidFill>
                <a:latin typeface="Minion Pro Cond"/>
              </a:rPr>
              <a:t>uspostavu nove djelatnosti uz očuvanje postojećih radnih mjesta ili</a:t>
            </a:r>
          </a:p>
          <a:p>
            <a:pPr lvl="1" fontAlgn="base"/>
            <a:r>
              <a:rPr lang="hr-HR" sz="2200" dirty="0">
                <a:solidFill>
                  <a:srgbClr val="231F20"/>
                </a:solidFill>
                <a:latin typeface="Minion Pro Cond"/>
              </a:rPr>
              <a:t>uspostavu nove djelatnosti uz stvaranje novih radnih mjesta.</a:t>
            </a:r>
          </a:p>
          <a:p>
            <a:pPr fontAlgn="base"/>
            <a:r>
              <a:rPr lang="hr-HR" sz="2400" b="1" dirty="0">
                <a:solidFill>
                  <a:srgbClr val="231F20"/>
                </a:solidFill>
                <a:latin typeface="Minion Pro Cond"/>
              </a:rPr>
              <a:t>Provedba aktivnosti i ostvarenje cilja </a:t>
            </a:r>
            <a:r>
              <a:rPr lang="hr-HR" sz="2400" dirty="0">
                <a:solidFill>
                  <a:srgbClr val="231F20"/>
                </a:solidFill>
                <a:latin typeface="Minion Pro Cond"/>
              </a:rPr>
              <a:t>moraju biti realizirani u razdoblju </a:t>
            </a:r>
            <a:r>
              <a:rPr lang="hr-HR" sz="2400" b="1" dirty="0">
                <a:solidFill>
                  <a:srgbClr val="231F20"/>
                </a:solidFill>
                <a:latin typeface="Minion Pro Cond"/>
              </a:rPr>
              <a:t>od najviše tri godine </a:t>
            </a:r>
            <a:r>
              <a:rPr lang="hr-HR" sz="2400" dirty="0">
                <a:solidFill>
                  <a:srgbClr val="231F20"/>
                </a:solidFill>
                <a:latin typeface="Minion Pro Cond"/>
              </a:rPr>
              <a:t>od sklapanja ugovora o financiranju.</a:t>
            </a:r>
          </a:p>
          <a:p>
            <a:pPr fontAlgn="base"/>
            <a:r>
              <a:rPr lang="hr-HR" sz="2400" dirty="0">
                <a:solidFill>
                  <a:srgbClr val="231F20"/>
                </a:solidFill>
                <a:latin typeface="Minion Pro Cond"/>
              </a:rPr>
              <a:t>Obveznicima PDV-a je isti </a:t>
            </a:r>
            <a:r>
              <a:rPr lang="hr-HR" sz="2400" b="1" dirty="0">
                <a:solidFill>
                  <a:srgbClr val="231F20"/>
                </a:solidFill>
                <a:latin typeface="Minion Pro Cond"/>
              </a:rPr>
              <a:t>neprihvatljiv</a:t>
            </a:r>
            <a:r>
              <a:rPr lang="hr-HR" sz="2400" dirty="0">
                <a:solidFill>
                  <a:srgbClr val="231F20"/>
                </a:solidFill>
                <a:latin typeface="Minion Pro Cond"/>
              </a:rPr>
              <a:t> trošak, dok je korisnicima koji nemaju pravo na odbitak PDV-a </a:t>
            </a:r>
            <a:r>
              <a:rPr lang="hr-HR" sz="2400" b="1" dirty="0">
                <a:solidFill>
                  <a:srgbClr val="231F20"/>
                </a:solidFill>
                <a:latin typeface="Minion Pro Cond"/>
              </a:rPr>
              <a:t>prihvatljiv</a:t>
            </a:r>
            <a:r>
              <a:rPr lang="hr-HR" sz="2400" dirty="0">
                <a:solidFill>
                  <a:srgbClr val="231F20"/>
                </a:solidFill>
                <a:latin typeface="Minion Pro Cond"/>
              </a:rPr>
              <a:t>.</a:t>
            </a:r>
          </a:p>
          <a:p>
            <a:endParaRPr lang="hr-HR" sz="2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25139C-AE4E-4CFA-BB77-DD08A75B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59" y="5330971"/>
            <a:ext cx="3035431" cy="13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41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2011</Words>
  <Application>Microsoft Office PowerPoint</Application>
  <PresentationFormat>Široki zaslon</PresentationFormat>
  <Paragraphs>270</Paragraphs>
  <Slides>39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8" baseType="lpstr">
      <vt:lpstr>Arial</vt:lpstr>
      <vt:lpstr>Calibri</vt:lpstr>
      <vt:lpstr>Microsoft Sans Serif</vt:lpstr>
      <vt:lpstr>Minion Pro Cond</vt:lpstr>
      <vt:lpstr>Times New Roman</vt:lpstr>
      <vt:lpstr>Trebuchet MS</vt:lpstr>
      <vt:lpstr>Wingdings</vt:lpstr>
      <vt:lpstr>Wingdings 3</vt:lpstr>
      <vt:lpstr>Facet</vt:lpstr>
      <vt:lpstr>Program ruralnog razvoja Republike Hrvatske za razdoblje 2014. – 2020.  Provedba tipa operacije 6.2.1.   »Potpora ulaganju u pokretanje nepoljoprivrednih djelatnosti u ruralnim područjima« </vt:lpstr>
      <vt:lpstr>Mjera 6</vt:lpstr>
      <vt:lpstr>Podmjera 6.2. Potpora ulaganju u pokretanje nepoljoprivrednih djelatnosti u ruralnim područjima  Provedba tipa operacije 6.2.1. Potpora ulaganju u pokretanje nepoljoprivrednih djelatnosti u ruralnim područjima </vt:lpstr>
      <vt:lpstr>Uvjeti prihvatljivosti korisnika</vt:lpstr>
      <vt:lpstr>Uvjeti prihvatljivosti korisnika</vt:lpstr>
      <vt:lpstr>Uvjeti prihvatljivosti korisnika</vt:lpstr>
      <vt:lpstr>Uvjeti prihvatljivosti korisnika</vt:lpstr>
      <vt:lpstr>Uvjeti prihvatljivosti projekta</vt:lpstr>
      <vt:lpstr>Poslovni plan</vt:lpstr>
      <vt:lpstr>Poslovni plan</vt:lpstr>
      <vt:lpstr>Prihvatljivost aktivnosti</vt:lpstr>
      <vt:lpstr>Prihvatljivost aktivnosti</vt:lpstr>
      <vt:lpstr>Najviši iznos prihvatljivih troškova za aktivnost izgradnje/rekonstrukcije i opremanja stambenih i ugostiteljskih građevina </vt:lpstr>
      <vt:lpstr>Prihvatljivost aktivnosti</vt:lpstr>
      <vt:lpstr>Neprihvatljive aktivnosti</vt:lpstr>
      <vt:lpstr>Prihvatljivi sektori</vt:lpstr>
      <vt:lpstr>Broj projekata po korisniku</vt:lpstr>
      <vt:lpstr>Broj projekata po korisniku</vt:lpstr>
      <vt:lpstr>Visina potpore</vt:lpstr>
      <vt:lpstr>Rokovi za podnošenje zahtjeva za potporu</vt:lpstr>
      <vt:lpstr>AGRONET sustav</vt:lpstr>
      <vt:lpstr>AGRONET sustav</vt:lpstr>
      <vt:lpstr>AGRONET sustav</vt:lpstr>
      <vt:lpstr>AGRONET sustav</vt:lpstr>
      <vt:lpstr>AGRONET sustav</vt:lpstr>
      <vt:lpstr>AGRONET sustav</vt:lpstr>
      <vt:lpstr>AGRONET sustav</vt:lpstr>
      <vt:lpstr>AGRONET sustav</vt:lpstr>
      <vt:lpstr>Dokumentacija za podnošenje zahtjeva za potporu </vt:lpstr>
      <vt:lpstr>Dokumentacija za podnošenje zahtjeva za potporu </vt:lpstr>
      <vt:lpstr>Dodatna dokumentacija za bodovanje zahtjeva za potporu </vt:lpstr>
      <vt:lpstr>PowerPoint prezentacija</vt:lpstr>
      <vt:lpstr>PowerPoint prezentacija</vt:lpstr>
      <vt:lpstr>Ranjive skupine</vt:lpstr>
      <vt:lpstr>Administrativna kontrola zahtjeva za potporu</vt:lpstr>
      <vt:lpstr>Rangiranje zahtjeva za potporu</vt:lpstr>
      <vt:lpstr>Razdoblje provedbe projekta </vt:lpstr>
      <vt:lpstr>Pitanja?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Europske politike u praksi: priprema projekata iz ruralnog razvoja</dc:title>
  <dc:creator>RENATA ŠEPERIĆ PETAK</dc:creator>
  <cp:lastModifiedBy>RENATA ŠEPERIĆ PETAK</cp:lastModifiedBy>
  <cp:revision>112</cp:revision>
  <dcterms:created xsi:type="dcterms:W3CDTF">2018-01-19T10:05:04Z</dcterms:created>
  <dcterms:modified xsi:type="dcterms:W3CDTF">2018-02-13T14:14:48Z</dcterms:modified>
</cp:coreProperties>
</file>